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76" r:id="rId2"/>
    <p:sldId id="534" r:id="rId3"/>
    <p:sldId id="535" r:id="rId4"/>
    <p:sldId id="532" r:id="rId5"/>
    <p:sldId id="542" r:id="rId6"/>
    <p:sldId id="543" r:id="rId7"/>
    <p:sldId id="545" r:id="rId8"/>
    <p:sldId id="546" r:id="rId9"/>
    <p:sldId id="561" r:id="rId10"/>
    <p:sldId id="547" r:id="rId11"/>
    <p:sldId id="548" r:id="rId12"/>
    <p:sldId id="549" r:id="rId13"/>
    <p:sldId id="560" r:id="rId14"/>
    <p:sldId id="550" r:id="rId15"/>
    <p:sldId id="551" r:id="rId16"/>
    <p:sldId id="552" r:id="rId17"/>
    <p:sldId id="553" r:id="rId18"/>
    <p:sldId id="554" r:id="rId19"/>
    <p:sldId id="555" r:id="rId20"/>
    <p:sldId id="558" r:id="rId21"/>
    <p:sldId id="556" r:id="rId22"/>
    <p:sldId id="559" r:id="rId23"/>
    <p:sldId id="51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7816" autoAdjust="0"/>
  </p:normalViewPr>
  <p:slideViewPr>
    <p:cSldViewPr snapToGrid="0" snapToObjects="1">
      <p:cViewPr varScale="1">
        <p:scale>
          <a:sx n="69" d="100"/>
          <a:sy n="69" d="100"/>
        </p:scale>
        <p:origin x="-2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smtClean="0"/>
              <a:t>Proportion wishing for various things</a:t>
            </a:r>
            <a:endParaRPr lang="en-US" sz="2400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0958856"/>
        <c:axId val="-2090955144"/>
      </c:barChart>
      <c:catAx>
        <c:axId val="-209095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0955144"/>
        <c:crosses val="autoZero"/>
        <c:auto val="1"/>
        <c:lblAlgn val="ctr"/>
        <c:lblOffset val="100"/>
        <c:noMultiLvlLbl val="0"/>
      </c:catAx>
      <c:valAx>
        <c:axId val="-209095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095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4666887433463"/>
          <c:y val="0.901521659875242"/>
          <c:w val="0.573781489930581"/>
          <c:h val="0.076324807421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smtClean="0"/>
              <a:t>Proportion wishing for various things</a:t>
            </a:r>
            <a:endParaRPr lang="en-US" sz="2400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Happiness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9265640"/>
        <c:axId val="-2089261928"/>
      </c:barChart>
      <c:catAx>
        <c:axId val="-208926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261928"/>
        <c:crosses val="autoZero"/>
        <c:auto val="1"/>
        <c:lblAlgn val="ctr"/>
        <c:lblOffset val="100"/>
        <c:noMultiLvlLbl val="0"/>
      </c:catAx>
      <c:valAx>
        <c:axId val="-208926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26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&lt; Rs. 10000 </c:v>
                </c:pt>
                <c:pt idx="1">
                  <c:v>Rs. 50,000 </c:v>
                </c:pt>
                <c:pt idx="2">
                  <c:v>Rs. 1 lakh</c:v>
                </c:pt>
                <c:pt idx="3">
                  <c:v>Rs. 5 lakh </c:v>
                </c:pt>
                <c:pt idx="4">
                  <c:v>&gt; Rs. 10 lakh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5.0</c:v>
                </c:pt>
                <c:pt idx="2">
                  <c:v>6.5</c:v>
                </c:pt>
                <c:pt idx="3">
                  <c:v>8.0</c:v>
                </c:pt>
                <c:pt idx="4">
                  <c:v>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131272"/>
        <c:axId val="-2091737256"/>
      </c:lineChart>
      <c:catAx>
        <c:axId val="-2092131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-2091737256"/>
        <c:crosses val="autoZero"/>
        <c:auto val="1"/>
        <c:lblAlgn val="ctr"/>
        <c:lblOffset val="100"/>
        <c:noMultiLvlLbl val="0"/>
      </c:catAx>
      <c:valAx>
        <c:axId val="-2091737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2131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&lt; 1 hour/day</c:v>
                </c:pt>
                <c:pt idx="1">
                  <c:v>1 - 2 hours/day</c:v>
                </c:pt>
                <c:pt idx="2">
                  <c:v>2 - 3 hours/day</c:v>
                </c:pt>
                <c:pt idx="3">
                  <c:v>&gt; 3 hours/day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</c:v>
                </c:pt>
                <c:pt idx="1">
                  <c:v>2.5</c:v>
                </c:pt>
                <c:pt idx="2">
                  <c:v>3.7</c:v>
                </c:pt>
                <c:pt idx="3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233080"/>
        <c:axId val="-2089659960"/>
      </c:lineChart>
      <c:catAx>
        <c:axId val="-2092233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500"/>
            </a:pPr>
            <a:endParaRPr lang="en-US"/>
          </a:p>
        </c:txPr>
        <c:crossAx val="-2089659960"/>
        <c:crosses val="autoZero"/>
        <c:auto val="1"/>
        <c:lblAlgn val="ctr"/>
        <c:lblOffset val="100"/>
        <c:noMultiLvlLbl val="0"/>
      </c:catAx>
      <c:valAx>
        <c:axId val="-2089659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2233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69E847-6239-5643-9A55-4D3749ED0A36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A76EB7-E63A-974A-9520-5C4227B00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6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431C48-50E2-5844-828F-B78C94A02999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B9EB52-7BD8-5940-A4E2-C06CBB223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prem</a:t>
            </a:r>
            <a:r>
              <a:rPr lang="en-US" dirty="0" smtClean="0"/>
              <a:t> mentioned, I am in the b-school, and</a:t>
            </a:r>
            <a:r>
              <a:rPr lang="en-US" baseline="0" dirty="0" smtClean="0"/>
              <a:t> I teach a course on happiness and even have a book on the topic.</a:t>
            </a:r>
          </a:p>
          <a:p>
            <a:r>
              <a:rPr lang="en-US" dirty="0" smtClean="0"/>
              <a:t>People</a:t>
            </a:r>
            <a:r>
              <a:rPr lang="en-US" baseline="0" dirty="0" smtClean="0"/>
              <a:t> are surprised that a B-school Prof is teaching a course on happiness.</a:t>
            </a:r>
          </a:p>
          <a:p>
            <a:r>
              <a:rPr lang="en-US" baseline="0" dirty="0" smtClean="0"/>
              <a:t>But I won’t focus on that question; instead I’ll focus on another question: The Genie question. It goes 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EB52-7BD8-5940-A4E2-C06CBB2232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EB52-7BD8-5940-A4E2-C06CBB2232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EB52-7BD8-5940-A4E2-C06CBB2232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EB52-7BD8-5940-A4E2-C06CBB2232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EB52-7BD8-5940-A4E2-C06CBB2232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EB52-7BD8-5940-A4E2-C06CBB223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A56EB09A-8877-F74D-BD0B-3AA87604506C}" type="datetime1">
              <a:rPr lang="en-US" smtClean="0"/>
              <a:pPr algn="ctr" eaLnBrk="1" latinLnBrk="0" hangingPunct="1"/>
              <a:t>9/18/16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mtClean="0">
                <a:solidFill>
                  <a:schemeClr val="tx2"/>
                </a:solidFill>
              </a:rPr>
              <a:t>hdo.utexas.edu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4175F9-3653-A34A-9112-460279CF119A}" type="datetime1">
              <a:rPr lang="en-US" smtClean="0"/>
              <a:pPr eaLnBrk="1" latinLnBrk="0" hangingPunct="1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hdo.utexas.edu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74500CDE-B1E5-054D-A30C-38D5A767A39B}" type="datetime1">
              <a:rPr lang="en-US" smtClean="0"/>
              <a:pPr eaLnBrk="1" latinLnBrk="0" hangingPunct="1"/>
              <a:t>9/18/16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en-US" smtClean="0"/>
              <a:t>hdo.utexas.edu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450E237-5A52-2940-8811-E744C505277B}" type="datetime1">
              <a:rPr lang="en-US" smtClean="0"/>
              <a:pPr eaLnBrk="1" latinLnBrk="0" hangingPunct="1"/>
              <a:t>9/18/16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hdo.utexas.edu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97A7C8B-747A-674D-92A8-0D9F5DD60A5F}" type="datetime1">
              <a:rPr lang="en-US" smtClean="0"/>
              <a:pPr eaLnBrk="1" latinLnBrk="0" hangingPunct="1"/>
              <a:t>9/18/16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hdo.utexas.edu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685296C5-B1FE-F941-923F-64ADACA2FF67}" type="datetime1">
              <a:rPr lang="en-US" smtClean="0"/>
              <a:pPr eaLnBrk="1" latinLnBrk="0" hangingPunct="1"/>
              <a:t>9/18/16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hdo.utexas.edu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B63814D9-E741-2A4F-AA8A-30F21817386D}" type="datetime1">
              <a:rPr lang="en-US" smtClean="0"/>
              <a:pPr eaLnBrk="1" latinLnBrk="0" hangingPunct="1"/>
              <a:t>9/18/16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hdo.utexas.edu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592B2CE-AF90-EF49-878E-E433539EC881}" type="datetime1">
              <a:rPr lang="en-US" smtClean="0"/>
              <a:pPr eaLnBrk="1" latinLnBrk="0" hangingPunct="1"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hdo.utexas.edu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668D786-0701-FB4D-9B45-068B8839D94D}" type="datetime1">
              <a:rPr lang="en-US" smtClean="0"/>
              <a:pPr eaLnBrk="1" latinLnBrk="0" hangingPunct="1"/>
              <a:t>9/18/16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hdo.utexas.edu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9052B4F-4A18-6345-84A9-3E882B9FD4F0}" type="datetime1">
              <a:rPr lang="en-US" smtClean="0"/>
              <a:pPr eaLnBrk="1" latinLnBrk="0" hangingPunct="1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hdo.utexas.edu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44CEABCA-CE28-ED4D-BC6D-C2543A9808EC}" type="datetime1">
              <a:rPr lang="en-US" smtClean="0"/>
              <a:pPr eaLnBrk="1" latinLnBrk="0" hangingPunct="1"/>
              <a:t>9/18/16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en-US" smtClean="0"/>
              <a:t>hdo.utexas.edu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D9CDBF6F-CBA6-1F4E-9DC9-F848E8EE7B81}" type="datetime1">
              <a:rPr lang="en-US" smtClean="0"/>
              <a:pPr eaLnBrk="1" latinLnBrk="0" hangingPunct="1"/>
              <a:t>9/18/16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hdo.utexas.edu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93" y="681197"/>
            <a:ext cx="8549807" cy="53620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3366FF"/>
                </a:solidFill>
              </a:rPr>
              <a:t> 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/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can money buy happiness?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sz="3600" dirty="0">
                <a:solidFill>
                  <a:srgbClr val="008000"/>
                </a:solidFill>
              </a:rPr>
              <a:t/>
            </a:r>
            <a:br>
              <a:rPr lang="en-US" sz="3600" dirty="0">
                <a:solidFill>
                  <a:srgbClr val="00800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Raj Raghunathan</a:t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Austin, TX</a:t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Cafemutual</a:t>
            </a:r>
            <a:r>
              <a:rPr lang="en-US" dirty="0" smtClean="0"/>
              <a:t> Confluence, Mumbai, </a:t>
            </a:r>
            <a:r>
              <a:rPr lang="en-US" dirty="0" smtClean="0"/>
              <a:t>Sept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05207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tips for spending money right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4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tips for spending money right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Tip #1: Buy experiences (vs. material goods)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30" y="3102472"/>
            <a:ext cx="5345586" cy="29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Experiences vs. material goods and happiness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10621"/>
            <a:ext cx="8385048" cy="5347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648" y="1510621"/>
            <a:ext cx="7817020" cy="678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experiences &gt; material goods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056" y="2558235"/>
            <a:ext cx="3385685" cy="2429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90" y="2724044"/>
            <a:ext cx="3147708" cy="2263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589939" y="3331226"/>
            <a:ext cx="865159" cy="368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5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tips for spending money right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Tip #1: Buy experiences</a:t>
            </a:r>
          </a:p>
          <a:p>
            <a:r>
              <a:rPr lang="en-US" dirty="0" smtClean="0"/>
              <a:t>Tip #2: Buy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36" y="3138501"/>
            <a:ext cx="3980440" cy="29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scarcity/abundance and happiness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4501409"/>
              </p:ext>
            </p:extLst>
          </p:nvPr>
        </p:nvGraphicFramePr>
        <p:xfrm>
          <a:off x="328429" y="1729551"/>
          <a:ext cx="8437619" cy="478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7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7 most hated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77182"/>
          </a:xfrm>
        </p:spPr>
        <p:txBody>
          <a:bodyPr/>
          <a:lstStyle/>
          <a:p>
            <a:r>
              <a:rPr lang="en-US" dirty="0" smtClean="0"/>
              <a:t>#7: Cooking</a:t>
            </a:r>
          </a:p>
          <a:p>
            <a:r>
              <a:rPr lang="en-US" dirty="0" smtClean="0"/>
              <a:t>#6: Cleaning </a:t>
            </a:r>
            <a:r>
              <a:rPr lang="en-US" dirty="0"/>
              <a:t>house</a:t>
            </a:r>
          </a:p>
          <a:p>
            <a:r>
              <a:rPr lang="en-US" dirty="0" smtClean="0"/>
              <a:t>#5: Getting </a:t>
            </a:r>
            <a:r>
              <a:rPr lang="en-US" dirty="0"/>
              <a:t>desk organized</a:t>
            </a:r>
          </a:p>
          <a:p>
            <a:r>
              <a:rPr lang="en-US" dirty="0" smtClean="0"/>
              <a:t>#4: Doing dishes</a:t>
            </a:r>
          </a:p>
          <a:p>
            <a:r>
              <a:rPr lang="en-US" dirty="0" smtClean="0"/>
              <a:t>#3: Child care</a:t>
            </a:r>
          </a:p>
          <a:p>
            <a:r>
              <a:rPr lang="en-US" dirty="0" smtClean="0"/>
              <a:t>#2: Commuting</a:t>
            </a:r>
          </a:p>
          <a:p>
            <a:r>
              <a:rPr lang="en-US" dirty="0" smtClean="0"/>
              <a:t>#1: Dealing with toxic boss/colleague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7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7 most hated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77182"/>
          </a:xfrm>
        </p:spPr>
        <p:txBody>
          <a:bodyPr/>
          <a:lstStyle/>
          <a:p>
            <a:r>
              <a:rPr lang="en-US" dirty="0" smtClean="0"/>
              <a:t>#7: Cooking</a:t>
            </a:r>
          </a:p>
          <a:p>
            <a:r>
              <a:rPr lang="en-US" dirty="0" smtClean="0"/>
              <a:t>#6: Cleaning </a:t>
            </a:r>
            <a:r>
              <a:rPr lang="en-US" dirty="0"/>
              <a:t>house</a:t>
            </a:r>
          </a:p>
          <a:p>
            <a:r>
              <a:rPr lang="en-US" dirty="0" smtClean="0"/>
              <a:t>#5: Getting </a:t>
            </a:r>
            <a:r>
              <a:rPr lang="en-US" dirty="0"/>
              <a:t>desk organized</a:t>
            </a:r>
          </a:p>
          <a:p>
            <a:r>
              <a:rPr lang="en-US" dirty="0" smtClean="0"/>
              <a:t>#4: Doing dishes</a:t>
            </a:r>
          </a:p>
          <a:p>
            <a:r>
              <a:rPr lang="en-US" dirty="0" smtClean="0"/>
              <a:t>#3: </a:t>
            </a:r>
            <a:r>
              <a:rPr lang="en-US" dirty="0" smtClean="0">
                <a:solidFill>
                  <a:srgbClr val="008000"/>
                </a:solidFill>
              </a:rPr>
              <a:t>Child care</a:t>
            </a:r>
          </a:p>
          <a:p>
            <a:r>
              <a:rPr lang="en-US" dirty="0" smtClean="0"/>
              <a:t>#2: </a:t>
            </a:r>
            <a:r>
              <a:rPr lang="en-US" dirty="0" smtClean="0">
                <a:solidFill>
                  <a:srgbClr val="008000"/>
                </a:solidFill>
              </a:rPr>
              <a:t>Commuting</a:t>
            </a:r>
          </a:p>
          <a:p>
            <a:r>
              <a:rPr lang="en-US" dirty="0" smtClean="0"/>
              <a:t>#1: </a:t>
            </a:r>
            <a:r>
              <a:rPr lang="en-US" dirty="0" smtClean="0">
                <a:solidFill>
                  <a:srgbClr val="FF0000"/>
                </a:solidFill>
              </a:rPr>
              <a:t>Dealing with toxic boss/colleague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2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tips for spending money right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Tip #1: Buy experiences</a:t>
            </a:r>
          </a:p>
          <a:p>
            <a:r>
              <a:rPr lang="en-US" dirty="0" smtClean="0"/>
              <a:t>Tip #2: Buy time</a:t>
            </a:r>
          </a:p>
          <a:p>
            <a:r>
              <a:rPr lang="en-US" dirty="0" smtClean="0"/>
              <a:t>Tip #3: Invest in others</a:t>
            </a:r>
            <a:endParaRPr lang="en-US" dirty="0"/>
          </a:p>
        </p:txBody>
      </p:sp>
      <p:pic>
        <p:nvPicPr>
          <p:cNvPr id="6" name="Picture 2" descr="http://3i2lq13pvwgh2ffbbxk9da411le.wpengine.netdna-cdn.com/wp-content/uploads/2014/12/kid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98" y="3484938"/>
            <a:ext cx="4060118" cy="242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6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Unsung hero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47" y="2013054"/>
            <a:ext cx="5472889" cy="40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4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Genie Question</a:t>
            </a:r>
            <a:endParaRPr lang="en-US" dirty="0"/>
          </a:p>
        </p:txBody>
      </p:sp>
      <p:pic>
        <p:nvPicPr>
          <p:cNvPr id="1026" name="Picture 2" descr="http://vignette1.wikia.nocookie.net/disney/images/c/c8/Genie5.png/revision/latest?cb=201307190019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59" y="1632436"/>
            <a:ext cx="4824819" cy="51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9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“need </a:t>
            </a:r>
            <a:r>
              <a:rPr lang="en-US" i="1" dirty="0" smtClean="0"/>
              <a:t>to</a:t>
            </a:r>
            <a:r>
              <a:rPr lang="en-US" dirty="0" smtClean="0"/>
              <a:t> love”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30" y="2169366"/>
            <a:ext cx="5394892" cy="35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investing in others </a:t>
            </a:r>
            <a:r>
              <a:rPr lang="en-US" dirty="0" smtClean="0"/>
              <a:t>enhances happiness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62" y="2799327"/>
            <a:ext cx="3461654" cy="2111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046" y="2549962"/>
            <a:ext cx="3147965" cy="23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88633"/>
          </a:xfrm>
        </p:spPr>
        <p:txBody>
          <a:bodyPr/>
          <a:lstStyle/>
          <a:p>
            <a:r>
              <a:rPr lang="en-US" dirty="0" smtClean="0"/>
              <a:t>Whether money buys happiness depends—on how you spend it</a:t>
            </a:r>
          </a:p>
          <a:p>
            <a:r>
              <a:rPr lang="en-US" dirty="0" smtClean="0"/>
              <a:t>3 ways to make money </a:t>
            </a:r>
            <a:r>
              <a:rPr lang="en-US" i="1" u="sng" dirty="0" smtClean="0"/>
              <a:t>really</a:t>
            </a:r>
            <a:r>
              <a:rPr lang="en-US" dirty="0" smtClean="0"/>
              <a:t> work for you (and increase happiness):</a:t>
            </a:r>
          </a:p>
          <a:p>
            <a:pPr lvl="1"/>
            <a:r>
              <a:rPr lang="en-US" dirty="0" smtClean="0"/>
              <a:t>Buy experiences (vs. material goods)</a:t>
            </a:r>
          </a:p>
          <a:p>
            <a:pPr lvl="1"/>
            <a:r>
              <a:rPr lang="en-US" dirty="0" smtClean="0"/>
              <a:t>Buy time</a:t>
            </a:r>
          </a:p>
          <a:p>
            <a:pPr lvl="1"/>
            <a:r>
              <a:rPr lang="en-US" dirty="0" smtClean="0"/>
              <a:t>Invest in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5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on people’s Genie wish-list?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3759546"/>
              </p:ext>
            </p:extLst>
          </p:nvPr>
        </p:nvGraphicFramePr>
        <p:xfrm>
          <a:off x="612648" y="1733107"/>
          <a:ext cx="8153400" cy="458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981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on people’s Genie wish-list?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0657248"/>
              </p:ext>
            </p:extLst>
          </p:nvPr>
        </p:nvGraphicFramePr>
        <p:xfrm>
          <a:off x="612648" y="1733107"/>
          <a:ext cx="8153400" cy="458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670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Money and happiness: </a:t>
            </a:r>
            <a:br>
              <a:rPr lang="en-US" dirty="0" smtClean="0"/>
            </a:br>
            <a:r>
              <a:rPr lang="en-US" dirty="0" smtClean="0"/>
              <a:t>Expected relationship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148782"/>
              </p:ext>
            </p:extLst>
          </p:nvPr>
        </p:nvGraphicFramePr>
        <p:xfrm>
          <a:off x="249808" y="1600199"/>
          <a:ext cx="8680815" cy="506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70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Money and happiness: Country level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6" y="1707342"/>
            <a:ext cx="8805719" cy="51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Money and happiness: Individual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999"/>
            <a:ext cx="91313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29" y="1609092"/>
            <a:ext cx="8370519" cy="5095351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flipH="1">
            <a:off x="1029075" y="4115895"/>
            <a:ext cx="18764222" cy="4387293"/>
          </a:xfrm>
          <a:prstGeom prst="arc">
            <a:avLst>
              <a:gd name="adj1" fmla="val 1863435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5033" y="2889515"/>
            <a:ext cx="5835225" cy="1226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9075" y="4115895"/>
            <a:ext cx="1246581" cy="1055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8672" y="3740401"/>
            <a:ext cx="1377189" cy="1055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9729081">
            <a:off x="987666" y="4807166"/>
            <a:ext cx="1192642" cy="70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8529953" flipV="1">
            <a:off x="706405" y="5621101"/>
            <a:ext cx="1200522" cy="97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892315" y="6167976"/>
            <a:ext cx="136759" cy="45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3356" y="5963077"/>
            <a:ext cx="45719" cy="204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29" y="1609092"/>
            <a:ext cx="8370519" cy="5095351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flipH="1">
            <a:off x="1029075" y="4115895"/>
            <a:ext cx="18764222" cy="4387293"/>
          </a:xfrm>
          <a:prstGeom prst="arc">
            <a:avLst>
              <a:gd name="adj1" fmla="val 1863435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07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2F3136"/>
      </a:dk2>
      <a:lt2>
        <a:srgbClr val="BFBFBF"/>
      </a:lt2>
      <a:accent1>
        <a:srgbClr val="883C21"/>
      </a:accent1>
      <a:accent2>
        <a:srgbClr val="E06821"/>
      </a:accent2>
      <a:accent3>
        <a:srgbClr val="163A63"/>
      </a:accent3>
      <a:accent4>
        <a:srgbClr val="883C2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73154</TotalTime>
  <Words>358</Words>
  <Application>Microsoft Macintosh PowerPoint</Application>
  <PresentationFormat>On-screen Show (4:3)</PresentationFormat>
  <Paragraphs>59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     can money buy happiness?  Raj Raghunathan  Austin, TX   </vt:lpstr>
      <vt:lpstr>The Genie Question</vt:lpstr>
      <vt:lpstr>What’s on people’s Genie wish-list? </vt:lpstr>
      <vt:lpstr>What’s on people’s Genie wish-list?</vt:lpstr>
      <vt:lpstr>Money and happiness:  Expected relationship</vt:lpstr>
      <vt:lpstr>Money and happiness: Country level </vt:lpstr>
      <vt:lpstr>Money and happiness: Individual level</vt:lpstr>
      <vt:lpstr>PowerPoint Presentation</vt:lpstr>
      <vt:lpstr>PowerPoint Presentation</vt:lpstr>
      <vt:lpstr>3 tips for spending money right</vt:lpstr>
      <vt:lpstr>3 tips for spending money right</vt:lpstr>
      <vt:lpstr>Experiences vs. material goods and happiness</vt:lpstr>
      <vt:lpstr>Why experiences &gt; material goods</vt:lpstr>
      <vt:lpstr>3 tips for spending money right</vt:lpstr>
      <vt:lpstr>Time scarcity/abundance and happiness</vt:lpstr>
      <vt:lpstr>Top 7 most hated activities</vt:lpstr>
      <vt:lpstr>Top 7 most hated activities</vt:lpstr>
      <vt:lpstr>3 tips for spending money right</vt:lpstr>
      <vt:lpstr>Unsung hero</vt:lpstr>
      <vt:lpstr>The “need to love”</vt:lpstr>
      <vt:lpstr>Why investing in others enhances happiness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This Be Read?</dc:title>
  <dc:creator>Template</dc:creator>
  <cp:lastModifiedBy>Raj Raghunathan</cp:lastModifiedBy>
  <cp:revision>5543</cp:revision>
  <dcterms:created xsi:type="dcterms:W3CDTF">2012-01-23T14:42:51Z</dcterms:created>
  <dcterms:modified xsi:type="dcterms:W3CDTF">2016-09-20T05:49:11Z</dcterms:modified>
</cp:coreProperties>
</file>